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58" r:id="rId5"/>
    <p:sldId id="264" r:id="rId6"/>
    <p:sldId id="265" r:id="rId7"/>
    <p:sldId id="280" r:id="rId8"/>
    <p:sldId id="268" r:id="rId9"/>
    <p:sldId id="269" r:id="rId10"/>
    <p:sldId id="266" r:id="rId11"/>
    <p:sldId id="267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0" r:id="rId22"/>
    <p:sldId id="261" r:id="rId23"/>
    <p:sldId id="262" r:id="rId24"/>
    <p:sldId id="281" r:id="rId25"/>
    <p:sldId id="263" r:id="rId26"/>
    <p:sldId id="270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53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9693-78B1-4A82-84E6-DB04AD1BEEE1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B1522-B5E6-4EE0-97C7-2910853D9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5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B1522-B5E6-4EE0-97C7-2910853D94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74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B1522-B5E6-4EE0-97C7-2910853D94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8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D28AB-CEB2-EAF9-FD95-C260BA63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B7380-161A-4999-3792-FC8F677F8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8E86D-41D1-8A55-8105-C634CD41B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BE728-812F-312D-509A-A3BFB6E1F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B1522-B5E6-4EE0-97C7-2910853D94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B1522-B5E6-4EE0-97C7-2910853D94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8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0D939-F11F-381D-EB21-A47D7C5E2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DC187-B705-922C-8BD3-158F061F4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D57F6-87DC-9ACE-8A44-E9AF2AB8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CFA0-9905-EEC6-E570-F1978FB4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EA852-72A3-4F78-6317-B90AE322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4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ACAE-009C-6BB6-1237-917D570B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05DC9-F9F7-80D0-8365-100C69CBA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8AF6-8549-EF3C-A22B-3E152B70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97F5-316E-4926-26FE-627D0012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E24BB-BD4C-F9C8-8A51-6A432731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3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BF501-8749-3A6B-3A48-2876B495C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27F74-3B74-909C-E3C4-B76867C40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1D82D-C895-6CF5-299F-78CD0483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D0C56-EC06-3F78-FF31-532F1557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35E67-9CEE-63F4-BA33-C6B15B7E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E169-39AB-FD09-D0D8-4F396AB8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C300-A5C3-0B59-AA40-BFCC97805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0C9BA-15CF-AA4C-A85A-97193585A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8A67D-60D5-DAE8-160F-83CFD722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B6796-C2D1-BC62-3C02-4165123A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17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B5B9-64E9-FCA8-2FDD-EF4FBED5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1E888-BB95-BE6B-3495-775963E0D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79BF2-5225-C5B9-059A-4FAAA90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C3902-0E41-4D1C-2D28-BD02D556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A8140-36E0-ABDA-2F53-97726E27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5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B3DC-4471-D411-275C-E46F92EA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7E91-9984-9B32-268E-0B5EFB1B5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683D5-56FD-FABF-71D4-C15C43C11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73478-52F7-B342-EC20-DE8552A2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4A361-56F7-EC2E-D123-8993F511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781F1-7C4B-BBA9-8A4C-4B4B1B43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2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09B7-91C1-E495-D9EC-FA262922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ACED8-752E-E63F-79D9-9C434517A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85C4C-F991-BA82-31C0-93543B567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CEF66-9AC7-0C52-5803-6FF93D4A3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0A0C4-186A-EEC3-C518-A7DE5AF2EA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F0916-65F2-F6AF-4AC9-F4B26230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64331-19F5-1CE6-72FD-CEB0FD6B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B21EB-6CC9-CF8A-7EF0-6FB3665A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0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B6A9-9B96-604B-F58E-CFF20491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4F088-0DB6-6CBF-D53E-43C2ECB9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E76C3-95D4-AB75-1FB9-899BE9AB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5944E-E40B-8680-5643-93BDD948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0C3A2-B9CF-4571-28FC-B9E6E035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A630EB-FC6A-358A-8680-54A559A9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90598-868C-1C6F-1AF6-F99C5CB1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8BD1-FDA3-0824-1C43-ECE9DF7B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9E959-4348-FE3F-524E-F7C8DC207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0475E-186F-BD33-5BF4-6244F0E29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FA697-77B3-B0EB-30BF-540E25BE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AA031-885E-1EFF-6CEC-9AE7249D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27EFB-94A7-4FE8-52E1-7CA450C6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5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187D-E388-F12E-11D3-16BBF7F4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C0A8A-3DF8-29E9-F55E-380540E14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1275B-8022-CA95-C6D6-F414E9029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9D7AB-14D5-7F8B-C650-BA61EAFF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64AC6-CC51-8A13-15A6-CD2815E7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E3EEF-752A-1995-6B77-5E7AF839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8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E8CF4-0F14-84F7-E567-D0442B9C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40092-EA4C-4FDA-8D91-722F782C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4966F-2379-26F9-0616-B8A8A1FE2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AF269E-068A-4053-86AC-2BCE166B3A62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0A90E-FB01-7882-FCA7-8617F9CFF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CAED2-AC9D-BE74-7768-F4783828B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6A4BFF-2EEB-42D2-917C-B7EC9741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6322958D-B858-B11C-C946-8DC262102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12CC3-6303-F51A-D103-BEDD0D548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Parallel &amp; GPU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3AF20-C661-9CDF-B314-5C71748C0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11.20.24</a:t>
            </a:r>
          </a:p>
        </p:txBody>
      </p:sp>
    </p:spTree>
    <p:extLst>
      <p:ext uri="{BB962C8B-B14F-4D97-AF65-F5344CB8AC3E}">
        <p14:creationId xmlns:p14="http://schemas.microsoft.com/office/powerpoint/2010/main" val="282000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832C-15CE-7ED1-4A90-A8203107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Multiprocessing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C9B87-452E-17D0-B6A9-DB7E6F89F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of Python standard library</a:t>
            </a:r>
          </a:p>
          <a:p>
            <a:endParaRPr lang="en-US" dirty="0"/>
          </a:p>
          <a:p>
            <a:r>
              <a:rPr lang="en-US" dirty="0"/>
              <a:t>Separable control of cores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Classes: </a:t>
            </a:r>
            <a:r>
              <a:rPr lang="en-US" b="1" dirty="0"/>
              <a:t>Process, Queue, Pipe, Lock</a:t>
            </a:r>
          </a:p>
          <a:p>
            <a:pPr marL="0" indent="0">
              <a:buNone/>
            </a:pPr>
            <a:r>
              <a:rPr lang="en-US" dirty="0"/>
              <a:t>We’ll focus on the first 2</a:t>
            </a:r>
          </a:p>
          <a:p>
            <a:pPr marL="0" indent="0">
              <a:buNone/>
            </a:pPr>
            <a:r>
              <a:rPr lang="en-US" dirty="0"/>
              <a:t>	Pipe is for Message-Passing Interfaces</a:t>
            </a:r>
          </a:p>
          <a:p>
            <a:pPr marL="0" indent="0">
              <a:buNone/>
            </a:pPr>
            <a:r>
              <a:rPr lang="en-US" dirty="0"/>
              <a:t>	Lock is for thread safety (both worth looking into further…)</a:t>
            </a:r>
          </a:p>
        </p:txBody>
      </p:sp>
    </p:spTree>
    <p:extLst>
      <p:ext uri="{BB962C8B-B14F-4D97-AF65-F5344CB8AC3E}">
        <p14:creationId xmlns:p14="http://schemas.microsoft.com/office/powerpoint/2010/main" val="215329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5D2C-7C7D-832F-804B-7B15DA76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A042-D924-986F-69EC-09DFE2A99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b="1" dirty="0"/>
              <a:t>process-class</a:t>
            </a:r>
            <a:r>
              <a:rPr lang="en-US" dirty="0"/>
              <a:t> to control individual workers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/>
              <a:t>Pool submodule </a:t>
            </a:r>
            <a:r>
              <a:rPr lang="en-US" dirty="0"/>
              <a:t>to set up parallel pools (loops)</a:t>
            </a:r>
          </a:p>
        </p:txBody>
      </p:sp>
    </p:spTree>
    <p:extLst>
      <p:ext uri="{BB962C8B-B14F-4D97-AF65-F5344CB8AC3E}">
        <p14:creationId xmlns:p14="http://schemas.microsoft.com/office/powerpoint/2010/main" val="220724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B58E-468E-F0CF-FAC5-DE238583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Processor-Class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FE638-1CDF-769B-2A55-BAEBE601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worker (core) is given a function and some arguments</a:t>
            </a:r>
          </a:p>
          <a:p>
            <a:endParaRPr lang="en-US" dirty="0"/>
          </a:p>
          <a:p>
            <a:r>
              <a:rPr lang="en-US" dirty="0"/>
              <a:t>If you want to return output, use a queue within the function</a:t>
            </a:r>
          </a:p>
          <a:p>
            <a:endParaRPr lang="en-US" dirty="0"/>
          </a:p>
          <a:p>
            <a:r>
              <a:rPr lang="en-US" dirty="0"/>
              <a:t>Common queues will save output </a:t>
            </a:r>
            <a:r>
              <a:rPr lang="en-US" b="1" dirty="0"/>
              <a:t>in the order it is received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02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1A94CA-D7D4-DC8D-7A80-25E3AADD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04" y="1956622"/>
            <a:ext cx="8886992" cy="4535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A3D5D-C9DF-5926-2DB2-7098BF39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parallel pizza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8916B-B8C0-8E38-6CAB-7630139E3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485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function returns the success-rate by month</a:t>
            </a:r>
          </a:p>
          <a:p>
            <a:endParaRPr lang="en-US" dirty="0"/>
          </a:p>
          <a:p>
            <a:r>
              <a:rPr lang="en-US" dirty="0"/>
              <a:t>Another function returns the number of requests by weekday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EDF6B3-137F-AEAE-E8A5-FD19E1C55DFB}"/>
              </a:ext>
            </a:extLst>
          </p:cNvPr>
          <p:cNvSpPr/>
          <p:nvPr/>
        </p:nvSpPr>
        <p:spPr>
          <a:xfrm>
            <a:off x="6666271" y="4257368"/>
            <a:ext cx="1101213" cy="45228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49B0F0-1BD2-2898-1686-29B321CA9B5C}"/>
              </a:ext>
            </a:extLst>
          </p:cNvPr>
          <p:cNvSpPr/>
          <p:nvPr/>
        </p:nvSpPr>
        <p:spPr>
          <a:xfrm>
            <a:off x="6494206" y="5424281"/>
            <a:ext cx="1101213" cy="45228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CFFEC-EB16-A778-2F19-AAD96C9E4ADF}"/>
              </a:ext>
            </a:extLst>
          </p:cNvPr>
          <p:cNvSpPr/>
          <p:nvPr/>
        </p:nvSpPr>
        <p:spPr>
          <a:xfrm>
            <a:off x="3755922" y="6098973"/>
            <a:ext cx="4949302" cy="45228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24552D-B4C4-EAA2-EF24-EDEEC62487A8}"/>
              </a:ext>
            </a:extLst>
          </p:cNvPr>
          <p:cNvSpPr/>
          <p:nvPr/>
        </p:nvSpPr>
        <p:spPr>
          <a:xfrm>
            <a:off x="3755922" y="4893341"/>
            <a:ext cx="3913239" cy="45228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2CA4-7C59-476F-16A0-9DFAC65F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Processor-Class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A42C-5CB4-5A02-4BA1-35B7303E7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At beginning of parallel section:</a:t>
            </a:r>
          </a:p>
          <a:p>
            <a:pPr marL="0" indent="0">
              <a:buNone/>
            </a:pPr>
            <a:r>
              <a:rPr lang="en-US" b="1" dirty="0"/>
              <a:t>if __name__ == '__main__':</a:t>
            </a:r>
          </a:p>
          <a:p>
            <a:endParaRPr lang="en-US" dirty="0"/>
          </a:p>
          <a:p>
            <a:r>
              <a:rPr lang="en-US" dirty="0"/>
              <a:t>Initialize a Queue to save outputs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pizzaQ</a:t>
            </a:r>
            <a:r>
              <a:rPr lang="en-US" dirty="0"/>
              <a:t>=</a:t>
            </a:r>
            <a:r>
              <a:rPr lang="en-US" b="1" dirty="0"/>
              <a:t>Queue</a:t>
            </a:r>
            <a:r>
              <a:rPr lang="en-US" dirty="0"/>
              <a:t>();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Initialize process objects for each task:</a:t>
            </a:r>
          </a:p>
          <a:p>
            <a:pPr marL="0" indent="0">
              <a:buNone/>
            </a:pPr>
            <a:r>
              <a:rPr lang="en-US" dirty="0"/>
              <a:t>	proc1=</a:t>
            </a:r>
            <a:r>
              <a:rPr lang="en-US" b="1" dirty="0"/>
              <a:t>Process</a:t>
            </a:r>
            <a:r>
              <a:rPr lang="en-US" dirty="0"/>
              <a:t>(</a:t>
            </a:r>
            <a:r>
              <a:rPr lang="en-US" b="1" dirty="0"/>
              <a:t>target</a:t>
            </a:r>
            <a:r>
              <a:rPr lang="en-US" dirty="0"/>
              <a:t>=</a:t>
            </a:r>
            <a:r>
              <a:rPr lang="en-US" dirty="0" err="1"/>
              <a:t>monthRate</a:t>
            </a:r>
            <a:r>
              <a:rPr lang="en-US" dirty="0"/>
              <a:t>, </a:t>
            </a:r>
            <a:r>
              <a:rPr lang="en-US" b="1" dirty="0" err="1"/>
              <a:t>args</a:t>
            </a:r>
            <a:r>
              <a:rPr lang="en-US" dirty="0"/>
              <a:t>=(</a:t>
            </a:r>
            <a:r>
              <a:rPr lang="en-US" dirty="0" err="1"/>
              <a:t>pizzaTrain</a:t>
            </a:r>
            <a:r>
              <a:rPr lang="en-US" dirty="0"/>
              <a:t>, </a:t>
            </a:r>
            <a:r>
              <a:rPr lang="en-US" dirty="0" err="1"/>
              <a:t>pizzaQ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	proc2=</a:t>
            </a:r>
            <a:r>
              <a:rPr lang="en-US" b="1" dirty="0"/>
              <a:t>Process</a:t>
            </a:r>
            <a:r>
              <a:rPr lang="en-US" dirty="0"/>
              <a:t>(</a:t>
            </a:r>
            <a:r>
              <a:rPr lang="en-US" b="1" dirty="0"/>
              <a:t>target</a:t>
            </a:r>
            <a:r>
              <a:rPr lang="en-US" dirty="0"/>
              <a:t>=</a:t>
            </a:r>
            <a:r>
              <a:rPr lang="en-US" dirty="0" err="1"/>
              <a:t>dayCount</a:t>
            </a:r>
            <a:r>
              <a:rPr lang="en-US" dirty="0"/>
              <a:t>,    </a:t>
            </a:r>
            <a:r>
              <a:rPr lang="en-US" b="1" dirty="0" err="1"/>
              <a:t>args</a:t>
            </a:r>
            <a:r>
              <a:rPr lang="en-US" dirty="0"/>
              <a:t>=(</a:t>
            </a:r>
            <a:r>
              <a:rPr lang="en-US" dirty="0" err="1"/>
              <a:t>pizzaTrain</a:t>
            </a:r>
            <a:r>
              <a:rPr lang="en-US" dirty="0"/>
              <a:t>, </a:t>
            </a:r>
            <a:r>
              <a:rPr lang="en-US" dirty="0" err="1"/>
              <a:t>pizzaQ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91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D260-02D6-DC68-55E3-B6D788DA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Processor-Class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C4332-930F-BF6B-105E-9FB01178D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the processes:</a:t>
            </a:r>
          </a:p>
          <a:p>
            <a:pPr marL="0" indent="0">
              <a:buNone/>
            </a:pPr>
            <a:r>
              <a:rPr lang="en-US" dirty="0"/>
              <a:t>	proc1.</a:t>
            </a:r>
            <a:r>
              <a:rPr lang="en-US" b="1" dirty="0"/>
              <a:t>start()</a:t>
            </a:r>
          </a:p>
          <a:p>
            <a:pPr marL="0" indent="0">
              <a:buNone/>
            </a:pPr>
            <a:r>
              <a:rPr lang="en-US" dirty="0"/>
              <a:t>	proc2.</a:t>
            </a:r>
            <a:r>
              <a:rPr lang="en-US" b="1" dirty="0"/>
              <a:t>start()</a:t>
            </a:r>
          </a:p>
          <a:p>
            <a:r>
              <a:rPr lang="en-US" dirty="0"/>
              <a:t>Wait until they finish (clean-exit)</a:t>
            </a:r>
          </a:p>
          <a:p>
            <a:pPr marL="0" indent="0">
              <a:buNone/>
            </a:pPr>
            <a:r>
              <a:rPr lang="en-US" dirty="0"/>
              <a:t>	proc1.</a:t>
            </a:r>
            <a:r>
              <a:rPr lang="en-US" b="1" dirty="0"/>
              <a:t>join()</a:t>
            </a:r>
          </a:p>
          <a:p>
            <a:pPr marL="0" indent="0">
              <a:buNone/>
            </a:pPr>
            <a:r>
              <a:rPr lang="en-US" dirty="0"/>
              <a:t>	proc2.</a:t>
            </a:r>
            <a:r>
              <a:rPr lang="en-US" b="1" dirty="0"/>
              <a:t>join()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02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F482-DC13-5F45-BD98-C4D1F6B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Processor-Class Parallel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9996D-EFF2-E4F8-84BA-06D1EE59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631695"/>
            <a:ext cx="10434667" cy="36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0848-DA42-28AD-F067-1096529B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the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C900E-2B9A-C6C6-A297-E1AEB5A53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Queue object is a </a:t>
            </a:r>
            <a:r>
              <a:rPr lang="en-US" b="1" dirty="0"/>
              <a:t>generator</a:t>
            </a:r>
          </a:p>
          <a:p>
            <a:r>
              <a:rPr lang="en-US" dirty="0"/>
              <a:t>We retrieve one object at a time (and then it’s deleted)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created a dictionary + markers to keep track of which task corresponds to each element of the queue</a:t>
            </a:r>
          </a:p>
          <a:p>
            <a:r>
              <a:rPr lang="en-US" dirty="0"/>
              <a:t>(I could have also just given them separate queues)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FB5E-9EF3-C6C1-1E19-D60C489E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09" y="2967030"/>
            <a:ext cx="11480867" cy="8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7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D595-D715-0B38-D3AA-F998E9CF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12D0-10CB-936E-951C-5402FC0B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applications we want to parallelize a loop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At beginning of parallel section:</a:t>
            </a:r>
          </a:p>
          <a:p>
            <a:pPr marL="0" indent="0">
              <a:buNone/>
            </a:pPr>
            <a:r>
              <a:rPr lang="en-US" b="1" dirty="0"/>
              <a:t>if __name__ == '__main__’: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 a list containing the arguments for each of the k processes</a:t>
            </a:r>
          </a:p>
          <a:p>
            <a:pPr marL="0" indent="0">
              <a:buNone/>
            </a:pPr>
            <a:r>
              <a:rPr lang="en-US" dirty="0"/>
              <a:t>	tasks=[(arg1a,arg1b…),  (arg2a,arg2b…), …]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with Pool(processes</a:t>
            </a:r>
            <a:r>
              <a:rPr lang="en-US" dirty="0"/>
              <a:t>=k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en-US" b="1" dirty="0"/>
              <a:t>as pool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results=</a:t>
            </a:r>
            <a:r>
              <a:rPr lang="en-US" b="1" dirty="0" err="1"/>
              <a:t>pool.map</a:t>
            </a:r>
            <a:r>
              <a:rPr lang="en-US" dirty="0"/>
              <a:t>(</a:t>
            </a:r>
            <a:r>
              <a:rPr lang="en-US" dirty="0" err="1"/>
              <a:t>function_name,tasks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11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E724-7CCB-0222-EF12-56D17396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94751-5102-2FA8-602D-657057C1D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going to get pizza success by multiple grouping-levels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0D748-40BF-A68D-9527-01ACD367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5047"/>
            <a:ext cx="10200275" cy="26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178-3472-C3E0-8349-7D06E49A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F1AE4-F781-38C5-D11B-DFE0BC5E5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Parallel Components</a:t>
            </a:r>
          </a:p>
          <a:p>
            <a:endParaRPr lang="en-US" dirty="0"/>
          </a:p>
          <a:p>
            <a:r>
              <a:rPr lang="en-US" dirty="0"/>
              <a:t>Writing parallel code</a:t>
            </a:r>
          </a:p>
          <a:p>
            <a:endParaRPr lang="en-US" dirty="0"/>
          </a:p>
          <a:p>
            <a:r>
              <a:rPr lang="en-US" dirty="0"/>
              <a:t>Identifying when GPU computing is useful</a:t>
            </a:r>
          </a:p>
        </p:txBody>
      </p:sp>
    </p:spTree>
    <p:extLst>
      <p:ext uri="{BB962C8B-B14F-4D97-AF65-F5344CB8AC3E}">
        <p14:creationId xmlns:p14="http://schemas.microsoft.com/office/powerpoint/2010/main" val="2799772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CEAE-1CBE-32A3-EFA4-A806F1C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7128C-0C88-F2B9-3615-5211C2287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midterm data</a:t>
            </a:r>
          </a:p>
          <a:p>
            <a:r>
              <a:rPr lang="en-US" dirty="0"/>
              <a:t>Write parallel code to load each run of subject 13833 and compute the standard deviation</a:t>
            </a:r>
          </a:p>
          <a:p>
            <a:endParaRPr lang="en-US" dirty="0"/>
          </a:p>
          <a:p>
            <a:r>
              <a:rPr lang="en-US" dirty="0"/>
              <a:t>NOTE: you can have more tasks than cores (it will just loop through as available) </a:t>
            </a:r>
          </a:p>
          <a:p>
            <a:r>
              <a:rPr lang="en-US" dirty="0"/>
              <a:t>To automatically use the max cores available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with Pool as pool: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96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9230-138C-92D4-D416-BCD082AE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23A13-2E7D-A745-9536-B24ED2CD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(modern) CPU cores have own Control Unit, ALU, and L1,L2 cache</a:t>
            </a:r>
          </a:p>
          <a:p>
            <a:r>
              <a:rPr lang="en-US" dirty="0"/>
              <a:t>CUDA GPUs organized into Streaming Multiprocessors (SMs)</a:t>
            </a:r>
          </a:p>
          <a:p>
            <a:r>
              <a:rPr lang="en-US" dirty="0"/>
              <a:t> Each SM has a memory/control unit</a:t>
            </a:r>
          </a:p>
          <a:p>
            <a:r>
              <a:rPr lang="en-US" dirty="0"/>
              <a:t>GPU “cores” are primarily the ALU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C3D0C-13DA-5ADE-371F-7E9A4C41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018" b="52967"/>
          <a:stretch/>
        </p:blipFill>
        <p:spPr>
          <a:xfrm>
            <a:off x="838200" y="4494584"/>
            <a:ext cx="4404852" cy="2109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DC9A9-1225-1DC2-7266-55695470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346" y="3249485"/>
            <a:ext cx="3020587" cy="3580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86868-BEDF-349F-6849-5ABC66EF5E1C}"/>
              </a:ext>
            </a:extLst>
          </p:cNvPr>
          <p:cNvSpPr txBox="1"/>
          <p:nvPr/>
        </p:nvSpPr>
        <p:spPr>
          <a:xfrm>
            <a:off x="2598036" y="4216023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26700-256D-9284-BE39-AC3E31270CFF}"/>
              </a:ext>
            </a:extLst>
          </p:cNvPr>
          <p:cNvSpPr txBox="1"/>
          <p:nvPr/>
        </p:nvSpPr>
        <p:spPr>
          <a:xfrm>
            <a:off x="9500843" y="2852938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943664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1AC9D-BDFC-DE2A-787C-267A4BE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C8B0-E7E4-C573-1F9F-AA47F51A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389D4-968A-F5C2-7827-F373DC61B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446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CPU cores have their own control unit: separable instructions</a:t>
            </a:r>
          </a:p>
          <a:p>
            <a:endParaRPr lang="en-US" dirty="0"/>
          </a:p>
          <a:p>
            <a:r>
              <a:rPr lang="en-US" dirty="0"/>
              <a:t>GPU cores </a:t>
            </a:r>
            <a:r>
              <a:rPr lang="en-US" b="1" dirty="0"/>
              <a:t>do not</a:t>
            </a:r>
            <a:r>
              <a:rPr lang="en-US" dirty="0"/>
              <a:t>. All 32 cores within a </a:t>
            </a:r>
            <a:r>
              <a:rPr lang="en-US" b="1" dirty="0"/>
              <a:t>streaming multiprocessor</a:t>
            </a:r>
            <a:r>
              <a:rPr lang="en-US" dirty="0"/>
              <a:t> get the same instruction: a CUDA </a:t>
            </a:r>
            <a:r>
              <a:rPr lang="en-US" b="1" dirty="0"/>
              <a:t>warp</a:t>
            </a:r>
          </a:p>
          <a:p>
            <a:endParaRPr lang="en-US" b="1" dirty="0"/>
          </a:p>
          <a:p>
            <a:r>
              <a:rPr lang="en-US" b="1" u="sng" dirty="0"/>
              <a:t>They all do the same thing but on different parts of the data.</a:t>
            </a:r>
          </a:p>
          <a:p>
            <a:endParaRPr lang="en-US" b="1" u="sng" dirty="0"/>
          </a:p>
          <a:p>
            <a:r>
              <a:rPr lang="en-US" dirty="0"/>
              <a:t>GPUs also have specialized cores for either 32-bit or 64-bit floating-point math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03CA3-C17F-4AAC-58C5-CD213EE2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69" t="48247" r="68141"/>
          <a:stretch/>
        </p:blipFill>
        <p:spPr>
          <a:xfrm>
            <a:off x="9745045" y="1499862"/>
            <a:ext cx="2245362" cy="4993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C2B67D-0E79-0C86-75E2-0A670F84AE75}"/>
              </a:ext>
            </a:extLst>
          </p:cNvPr>
          <p:cNvSpPr txBox="1"/>
          <p:nvPr/>
        </p:nvSpPr>
        <p:spPr>
          <a:xfrm>
            <a:off x="9675606" y="668865"/>
            <a:ext cx="2314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Streaming</a:t>
            </a:r>
          </a:p>
          <a:p>
            <a:r>
              <a:rPr lang="en-US" sz="2400" b="1" dirty="0"/>
              <a:t>Multiprocessor</a:t>
            </a:r>
          </a:p>
        </p:txBody>
      </p:sp>
    </p:spTree>
    <p:extLst>
      <p:ext uri="{BB962C8B-B14F-4D97-AF65-F5344CB8AC3E}">
        <p14:creationId xmlns:p14="http://schemas.microsoft.com/office/powerpoint/2010/main" val="1325718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837C-62B7-E35E-B8E0-24313CDA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B525-F9BE-398D-D143-4D8DC81B3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GPU is specialized for </a:t>
            </a:r>
            <a:r>
              <a:rPr lang="en-US" b="1" dirty="0"/>
              <a:t>Single Instruction Multiple Data (SIMD)</a:t>
            </a:r>
          </a:p>
          <a:p>
            <a:pPr marL="0" indent="0">
              <a:buNone/>
            </a:pPr>
            <a:r>
              <a:rPr lang="en-US" b="1" dirty="0"/>
              <a:t> 	</a:t>
            </a:r>
            <a:r>
              <a:rPr lang="en-US" dirty="0"/>
              <a:t>applying the same operation at each core</a:t>
            </a:r>
          </a:p>
          <a:p>
            <a:pPr marL="0" indent="0">
              <a:buNone/>
            </a:pPr>
            <a:r>
              <a:rPr lang="en-US" dirty="0"/>
              <a:t>(since each core doesn’t have its own control unit)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LINEAR ALGEBRA</a:t>
            </a:r>
          </a:p>
          <a:p>
            <a:r>
              <a:rPr lang="en-US" dirty="0"/>
              <a:t>Convolution/signal processing</a:t>
            </a:r>
          </a:p>
          <a:p>
            <a:r>
              <a:rPr lang="en-US" dirty="0"/>
              <a:t>Monte Carlo sampling</a:t>
            </a:r>
          </a:p>
          <a:p>
            <a:r>
              <a:rPr lang="en-US" dirty="0"/>
              <a:t>Large simulations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4085C-9822-490D-C082-B49B4344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0" y="3429000"/>
            <a:ext cx="3143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comparing architectures where &quot;PU&quot; is a processing unit. | Download  Scientific Diagram">
            <a:extLst>
              <a:ext uri="{FF2B5EF4-FFF2-40B4-BE49-F238E27FC236}">
                <a16:creationId xmlns:a16="http://schemas.microsoft.com/office/drawing/2014/main" id="{91B9EC4D-397B-7AE3-00AF-1AF920E3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801687"/>
            <a:ext cx="62484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A5476-E589-BEA0-1E63-5F209B25B70D}"/>
              </a:ext>
            </a:extLst>
          </p:cNvPr>
          <p:cNvSpPr txBox="1"/>
          <p:nvPr/>
        </p:nvSpPr>
        <p:spPr>
          <a:xfrm>
            <a:off x="4713643" y="6126479"/>
            <a:ext cx="2391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CPU Parallel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A8659C-5B2B-5A97-DD9F-64A650150AF1}"/>
              </a:ext>
            </a:extLst>
          </p:cNvPr>
          <p:cNvSpPr/>
          <p:nvPr/>
        </p:nvSpPr>
        <p:spPr>
          <a:xfrm>
            <a:off x="2123440" y="325120"/>
            <a:ext cx="7416800" cy="58013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BAB6-462B-C685-8F21-AA4FE9FD9BF5}"/>
              </a:ext>
            </a:extLst>
          </p:cNvPr>
          <p:cNvSpPr txBox="1"/>
          <p:nvPr/>
        </p:nvSpPr>
        <p:spPr>
          <a:xfrm>
            <a:off x="3660174" y="345440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2CECC-7C14-FB12-CDF6-B34CC05EC36A}"/>
              </a:ext>
            </a:extLst>
          </p:cNvPr>
          <p:cNvSpPr txBox="1"/>
          <p:nvPr/>
        </p:nvSpPr>
        <p:spPr>
          <a:xfrm>
            <a:off x="3301613" y="5517838"/>
            <a:ext cx="2009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GPU Warp</a:t>
            </a:r>
          </a:p>
        </p:txBody>
      </p:sp>
    </p:spTree>
    <p:extLst>
      <p:ext uri="{BB962C8B-B14F-4D97-AF65-F5344CB8AC3E}">
        <p14:creationId xmlns:p14="http://schemas.microsoft.com/office/powerpoint/2010/main" val="2236809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08CF-B99C-981F-D3E2-1730B4D4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FYI—what’s this got to do with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DA30E-1D7F-0282-CCC8-531CDE2AE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from prev. surfaces are represented by:</a:t>
            </a:r>
          </a:p>
          <a:p>
            <a:pPr lvl="1"/>
            <a:r>
              <a:rPr lang="en-US" sz="2800" dirty="0"/>
              <a:t>Vertices (N x 3 matrix)</a:t>
            </a:r>
          </a:p>
          <a:p>
            <a:pPr lvl="1"/>
            <a:r>
              <a:rPr lang="en-US" sz="2800" dirty="0"/>
              <a:t>Connection graph</a:t>
            </a:r>
          </a:p>
          <a:p>
            <a:r>
              <a:rPr lang="en-US" dirty="0"/>
              <a:t>GPUs are designed to evolve the vertex matrix</a:t>
            </a:r>
          </a:p>
          <a:p>
            <a:r>
              <a:rPr lang="en-US" dirty="0"/>
              <a:t>Rigid-body mechanics</a:t>
            </a:r>
          </a:p>
          <a:p>
            <a:pPr lvl="1"/>
            <a:r>
              <a:rPr lang="en-US" sz="2800" dirty="0"/>
              <a:t>Translate </a:t>
            </a:r>
            <a:r>
              <a:rPr lang="en-US" sz="2800" b="1" dirty="0"/>
              <a:t>each</a:t>
            </a:r>
            <a:r>
              <a:rPr lang="en-US" sz="2800" dirty="0"/>
              <a:t> vertex by a common velocity</a:t>
            </a:r>
          </a:p>
          <a:p>
            <a:pPr lvl="1"/>
            <a:r>
              <a:rPr lang="en-US" sz="2800" dirty="0"/>
              <a:t>Rotate </a:t>
            </a:r>
            <a:r>
              <a:rPr lang="en-US" sz="2800" b="1" dirty="0"/>
              <a:t>each</a:t>
            </a:r>
            <a:r>
              <a:rPr lang="en-US" sz="2800" dirty="0"/>
              <a:t> vertex about a common axis</a:t>
            </a:r>
          </a:p>
          <a:p>
            <a:r>
              <a:rPr lang="en-US" dirty="0"/>
              <a:t>Lighting, viewing, shading:  All projections from 3d to 2d</a:t>
            </a:r>
          </a:p>
          <a:p>
            <a:pPr lvl="1"/>
            <a:endParaRPr lang="en-US" sz="28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3CCDB-5B27-092A-4476-AF000C9C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06"/>
          <a:stretch/>
        </p:blipFill>
        <p:spPr>
          <a:xfrm>
            <a:off x="9224389" y="2232827"/>
            <a:ext cx="2703006" cy="26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F661-F3C6-6AAA-4D3B-B89A8F42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CPU-GPU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BC53F-2233-BE52-B5A2-867A07D45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0520" cy="4351338"/>
          </a:xfrm>
        </p:spPr>
        <p:txBody>
          <a:bodyPr/>
          <a:lstStyle/>
          <a:p>
            <a:r>
              <a:rPr lang="en-US" dirty="0"/>
              <a:t>Data are moved from CPU to GPU and back</a:t>
            </a:r>
          </a:p>
          <a:p>
            <a:endParaRPr lang="en-US" dirty="0"/>
          </a:p>
          <a:p>
            <a:r>
              <a:rPr lang="en-US" dirty="0"/>
              <a:t>This transfer is </a:t>
            </a:r>
            <a:r>
              <a:rPr lang="en-US" b="1" dirty="0"/>
              <a:t>expensive</a:t>
            </a:r>
            <a:r>
              <a:rPr lang="en-US" dirty="0"/>
              <a:t>: you want to minimize it</a:t>
            </a:r>
          </a:p>
          <a:p>
            <a:endParaRPr lang="en-US" dirty="0"/>
          </a:p>
          <a:p>
            <a:r>
              <a:rPr lang="en-US" dirty="0"/>
              <a:t>Keep as much data as possible in VRAM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8A766-7AA8-BF0B-B8F9-0886C931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78" b="12775"/>
          <a:stretch/>
        </p:blipFill>
        <p:spPr>
          <a:xfrm>
            <a:off x="6685280" y="1523048"/>
            <a:ext cx="5293360" cy="3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68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D51D-2453-E727-3C88-C06D3F16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with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E7C3-0203-80FD-360B-5C7BB42E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786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tensors are explicitly moved onto/off of GPU</a:t>
            </a:r>
          </a:p>
          <a:p>
            <a:endParaRPr lang="en-US" dirty="0"/>
          </a:p>
          <a:p>
            <a:r>
              <a:rPr lang="en-US" dirty="0"/>
              <a:t>Both data and models should be on GPU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Move onto GPU</a:t>
            </a:r>
          </a:p>
          <a:p>
            <a:pPr marL="0" indent="0">
              <a:buNone/>
            </a:pPr>
            <a:r>
              <a:rPr lang="en-US" dirty="0"/>
              <a:t>foo</a:t>
            </a:r>
            <a:r>
              <a:rPr lang="en-US" b="1" dirty="0"/>
              <a:t>.to(“</a:t>
            </a:r>
            <a:r>
              <a:rPr lang="en-US" b="1" dirty="0" err="1"/>
              <a:t>cuda</a:t>
            </a:r>
            <a:r>
              <a:rPr lang="en-US" b="1" dirty="0"/>
              <a:t>”)</a:t>
            </a:r>
          </a:p>
          <a:p>
            <a:pPr marL="0" indent="0">
              <a:buNone/>
            </a:pPr>
            <a:r>
              <a:rPr lang="en-US" dirty="0"/>
              <a:t>Get from GPU</a:t>
            </a:r>
          </a:p>
          <a:p>
            <a:pPr marL="0" indent="0">
              <a:buNone/>
            </a:pPr>
            <a:r>
              <a:rPr lang="en-US" dirty="0" err="1"/>
              <a:t>foo</a:t>
            </a:r>
            <a:r>
              <a:rPr lang="en-US" b="1" dirty="0" err="1"/>
              <a:t>.detach</a:t>
            </a:r>
            <a:r>
              <a:rPr lang="en-US" b="1" dirty="0"/>
              <a:t>().</a:t>
            </a:r>
            <a:r>
              <a:rPr lang="en-US" b="1" dirty="0" err="1"/>
              <a:t>cpu</a:t>
            </a:r>
            <a:r>
              <a:rPr lang="en-US" b="1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ED154-67A1-DF9A-AD30-AE1DFD8BE5D1}"/>
              </a:ext>
            </a:extLst>
          </p:cNvPr>
          <p:cNvSpPr/>
          <p:nvPr/>
        </p:nvSpPr>
        <p:spPr>
          <a:xfrm>
            <a:off x="6685935" y="4414683"/>
            <a:ext cx="4843616" cy="15240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A74B6F-9435-67B1-CF52-4E981CE8B32D}"/>
              </a:ext>
            </a:extLst>
          </p:cNvPr>
          <p:cNvSpPr/>
          <p:nvPr/>
        </p:nvSpPr>
        <p:spPr>
          <a:xfrm>
            <a:off x="6685936" y="1592826"/>
            <a:ext cx="4843615" cy="13908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A02958-74EA-9B7D-AE18-A101299230E5}"/>
              </a:ext>
            </a:extLst>
          </p:cNvPr>
          <p:cNvSpPr/>
          <p:nvPr/>
        </p:nvSpPr>
        <p:spPr>
          <a:xfrm>
            <a:off x="6980903" y="4714719"/>
            <a:ext cx="865239" cy="779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5DF7D-151E-A02B-FFA0-ED1F62D480EC}"/>
              </a:ext>
            </a:extLst>
          </p:cNvPr>
          <p:cNvSpPr/>
          <p:nvPr/>
        </p:nvSpPr>
        <p:spPr>
          <a:xfrm>
            <a:off x="6980903" y="2113476"/>
            <a:ext cx="865239" cy="779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989FBF-350E-6BB8-3474-38DAE4A7D58F}"/>
              </a:ext>
            </a:extLst>
          </p:cNvPr>
          <p:cNvSpPr/>
          <p:nvPr/>
        </p:nvSpPr>
        <p:spPr>
          <a:xfrm>
            <a:off x="8586633" y="2108252"/>
            <a:ext cx="865239" cy="7790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48B06-FAD1-1069-DFDC-7C9672D90D03}"/>
              </a:ext>
            </a:extLst>
          </p:cNvPr>
          <p:cNvSpPr/>
          <p:nvPr/>
        </p:nvSpPr>
        <p:spPr>
          <a:xfrm>
            <a:off x="10455682" y="4714718"/>
            <a:ext cx="865239" cy="7790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CCDDD5-4084-3F88-8447-99244ED0FA2B}"/>
              </a:ext>
            </a:extLst>
          </p:cNvPr>
          <p:cNvSpPr/>
          <p:nvPr/>
        </p:nvSpPr>
        <p:spPr>
          <a:xfrm>
            <a:off x="8603226" y="4714720"/>
            <a:ext cx="865239" cy="7790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439C5-7156-01C7-4912-BE47F5C0D273}"/>
              </a:ext>
            </a:extLst>
          </p:cNvPr>
          <p:cNvSpPr txBox="1"/>
          <p:nvPr/>
        </p:nvSpPr>
        <p:spPr>
          <a:xfrm>
            <a:off x="6872748" y="1592826"/>
            <a:ext cx="106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256954-5785-E450-C8E8-77771CC3AD1C}"/>
              </a:ext>
            </a:extLst>
          </p:cNvPr>
          <p:cNvSpPr txBox="1"/>
          <p:nvPr/>
        </p:nvSpPr>
        <p:spPr>
          <a:xfrm>
            <a:off x="10399177" y="5432322"/>
            <a:ext cx="1054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44D205-164C-1AC1-C2A4-A9B5D9B64B18}"/>
              </a:ext>
            </a:extLst>
          </p:cNvPr>
          <p:cNvSpPr txBox="1"/>
          <p:nvPr/>
        </p:nvSpPr>
        <p:spPr>
          <a:xfrm>
            <a:off x="8429829" y="1627145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9C61FB-DCD8-741E-9C27-16581239936A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7413523" y="2892529"/>
            <a:ext cx="0" cy="18221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339DAA-169C-B218-C39F-D5ADF5CEF7B7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9019253" y="2887305"/>
            <a:ext cx="16593" cy="18274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CFB149-D967-0EB0-24B7-8EC7B05D95BB}"/>
              </a:ext>
            </a:extLst>
          </p:cNvPr>
          <p:cNvSpPr txBox="1"/>
          <p:nvPr/>
        </p:nvSpPr>
        <p:spPr>
          <a:xfrm>
            <a:off x="6889299" y="5432323"/>
            <a:ext cx="106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8CDB3-2907-C996-6289-EFBF4911A474}"/>
              </a:ext>
            </a:extLst>
          </p:cNvPr>
          <p:cNvSpPr txBox="1"/>
          <p:nvPr/>
        </p:nvSpPr>
        <p:spPr>
          <a:xfrm>
            <a:off x="8399819" y="5415236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8C715F-D088-7462-9BEA-700A28873C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19253" y="2887305"/>
            <a:ext cx="980153" cy="208302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734282-526E-7DB9-4C75-04B182F09B08}"/>
              </a:ext>
            </a:extLst>
          </p:cNvPr>
          <p:cNvCxnSpPr>
            <a:cxnSpLocks/>
          </p:cNvCxnSpPr>
          <p:nvPr/>
        </p:nvCxnSpPr>
        <p:spPr>
          <a:xfrm>
            <a:off x="10888301" y="2394157"/>
            <a:ext cx="0" cy="2369913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7A6699-D757-0675-74BB-4E70FE50D789}"/>
              </a:ext>
            </a:extLst>
          </p:cNvPr>
          <p:cNvSpPr txBox="1"/>
          <p:nvPr/>
        </p:nvSpPr>
        <p:spPr>
          <a:xfrm>
            <a:off x="6092886" y="3408844"/>
            <a:ext cx="114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Copy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647F66-5F3F-C898-5C7A-E8AE73CA318B}"/>
              </a:ext>
            </a:extLst>
          </p:cNvPr>
          <p:cNvSpPr txBox="1"/>
          <p:nvPr/>
        </p:nvSpPr>
        <p:spPr>
          <a:xfrm>
            <a:off x="9406734" y="3229559"/>
            <a:ext cx="1446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Return</a:t>
            </a: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C86A6C2B-E58B-F469-3AEF-80FB9DF70FBC}"/>
              </a:ext>
            </a:extLst>
          </p:cNvPr>
          <p:cNvCxnSpPr>
            <a:cxnSpLocks/>
            <a:stCxn id="13" idx="0"/>
            <a:endCxn id="16" idx="0"/>
          </p:cNvCxnSpPr>
          <p:nvPr/>
        </p:nvCxnSpPr>
        <p:spPr>
          <a:xfrm rot="16200000" flipH="1">
            <a:off x="8237868" y="761762"/>
            <a:ext cx="34319" cy="1696446"/>
          </a:xfrm>
          <a:prstGeom prst="curvedConnector3">
            <a:avLst>
              <a:gd name="adj1" fmla="val -22131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E1A65E8-BC5C-92BD-18F4-3F64B4D98229}"/>
              </a:ext>
            </a:extLst>
          </p:cNvPr>
          <p:cNvSpPr txBox="1"/>
          <p:nvPr/>
        </p:nvSpPr>
        <p:spPr>
          <a:xfrm>
            <a:off x="9045593" y="798144"/>
            <a:ext cx="1086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3607666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3EA3-3E99-1993-C032-16558A63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GPU with </a:t>
            </a:r>
            <a:r>
              <a:rPr lang="en-US" dirty="0" err="1"/>
              <a:t>Numba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3BFF-8CB6-0666-5EAE-29CFDF90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 automatically turns basic Python (math stuff) into CUDA</a:t>
            </a:r>
          </a:p>
          <a:p>
            <a:r>
              <a:rPr lang="en-US" dirty="0"/>
              <a:t>Simplest case: Just-in-time Compiler (JIT):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D5758-BCAC-8D59-0A33-5984F294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" y="3659953"/>
            <a:ext cx="5253812" cy="2104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AC644-F910-94BA-9E8E-02A2A99B1BC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10491" y="3613666"/>
            <a:ext cx="1121251" cy="73841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7E2D58-3B8D-92FD-8DDE-F54195BF6085}"/>
              </a:ext>
            </a:extLst>
          </p:cNvPr>
          <p:cNvSpPr txBox="1"/>
          <p:nvPr/>
        </p:nvSpPr>
        <p:spPr>
          <a:xfrm>
            <a:off x="6931742" y="3136612"/>
            <a:ext cx="42259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JIT decorator species how </a:t>
            </a:r>
          </a:p>
          <a:p>
            <a:r>
              <a:rPr lang="en-US" sz="2800" dirty="0"/>
              <a:t>Python is compiled</a:t>
            </a:r>
          </a:p>
        </p:txBody>
      </p:sp>
    </p:spTree>
    <p:extLst>
      <p:ext uri="{BB962C8B-B14F-4D97-AF65-F5344CB8AC3E}">
        <p14:creationId xmlns:p14="http://schemas.microsoft.com/office/powerpoint/2010/main" val="65347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C3E4-049A-3C54-FE7B-02C7BF93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Transfers with </a:t>
            </a:r>
            <a:r>
              <a:rPr lang="en-US" dirty="0" err="1"/>
              <a:t>Numba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BCB6-03C1-56DB-9E36-9655EFCF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</a:t>
            </a:r>
            <a:r>
              <a:rPr lang="en-US" dirty="0" err="1"/>
              <a:t>Numba</a:t>
            </a:r>
            <a:r>
              <a:rPr lang="en-US" dirty="0"/>
              <a:t> retrieves data from the GPU after each call</a:t>
            </a:r>
          </a:p>
          <a:p>
            <a:endParaRPr lang="en-US" dirty="0"/>
          </a:p>
          <a:p>
            <a:r>
              <a:rPr lang="en-US" dirty="0"/>
              <a:t>Can manually move data back/forth to avoid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dataGPU</a:t>
            </a:r>
            <a:r>
              <a:rPr lang="en-US" dirty="0"/>
              <a:t>=</a:t>
            </a:r>
            <a:r>
              <a:rPr lang="en-US" b="1" dirty="0" err="1"/>
              <a:t>numba.cuda.to_device</a:t>
            </a:r>
            <a:r>
              <a:rPr lang="en-US" dirty="0"/>
              <a:t>(data)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dataCPU</a:t>
            </a:r>
            <a:r>
              <a:rPr lang="en-US" dirty="0"/>
              <a:t>=</a:t>
            </a:r>
            <a:r>
              <a:rPr lang="en-US" dirty="0" err="1"/>
              <a:t>dataGPU</a:t>
            </a:r>
            <a:r>
              <a:rPr lang="en-US" b="1" dirty="0" err="1"/>
              <a:t>.copy_to_host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7397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108F-1C93-F3FA-684A-CCFC648D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35B27-F5EA-269A-994C-806D24111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0755" cy="4351338"/>
          </a:xfrm>
        </p:spPr>
        <p:txBody>
          <a:bodyPr/>
          <a:lstStyle/>
          <a:p>
            <a:r>
              <a:rPr lang="en-US" b="1" dirty="0"/>
              <a:t>Control Unit</a:t>
            </a:r>
            <a:r>
              <a:rPr lang="en-US" dirty="0"/>
              <a:t>: sends instructions for I/O, memory fetches and ALU</a:t>
            </a:r>
          </a:p>
          <a:p>
            <a:endParaRPr lang="en-US" dirty="0"/>
          </a:p>
          <a:p>
            <a:r>
              <a:rPr lang="en-US" b="1" dirty="0"/>
              <a:t>ALU:</a:t>
            </a:r>
            <a:r>
              <a:rPr lang="en-US" dirty="0"/>
              <a:t> Does all of the calculations</a:t>
            </a:r>
          </a:p>
          <a:p>
            <a:endParaRPr lang="en-US" b="1" dirty="0"/>
          </a:p>
          <a:p>
            <a:r>
              <a:rPr lang="en-US" b="1" dirty="0"/>
              <a:t>Local Memory (Cache):</a:t>
            </a:r>
            <a:r>
              <a:rPr lang="en-US" dirty="0"/>
              <a:t> Small, high-speed storage</a:t>
            </a:r>
          </a:p>
          <a:p>
            <a:pPr marL="0" indent="0">
              <a:buNone/>
            </a:pPr>
            <a:r>
              <a:rPr lang="en-US" b="1" dirty="0"/>
              <a:t>Cache on the core (L1)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DE9D3-C60F-1338-56EF-6B927B3B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06" r="17120"/>
          <a:stretch/>
        </p:blipFill>
        <p:spPr>
          <a:xfrm>
            <a:off x="7226709" y="1965172"/>
            <a:ext cx="4774730" cy="42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39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9B291-D375-CBC8-C2BB-FCBFAC881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8FE7-0057-BECD-5879-7163D722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B47C5-5DCE-A54D-EBF2-2A35DABA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Parallel Components</a:t>
            </a:r>
          </a:p>
          <a:p>
            <a:endParaRPr lang="en-US" dirty="0"/>
          </a:p>
          <a:p>
            <a:r>
              <a:rPr lang="en-US" dirty="0"/>
              <a:t>Writing parallel code</a:t>
            </a:r>
          </a:p>
          <a:p>
            <a:endParaRPr lang="en-US" dirty="0"/>
          </a:p>
          <a:p>
            <a:r>
              <a:rPr lang="en-US" dirty="0"/>
              <a:t>Identifying when GPU computing is useful</a:t>
            </a:r>
          </a:p>
        </p:txBody>
      </p:sp>
    </p:spTree>
    <p:extLst>
      <p:ext uri="{BB962C8B-B14F-4D97-AF65-F5344CB8AC3E}">
        <p14:creationId xmlns:p14="http://schemas.microsoft.com/office/powerpoint/2010/main" val="252979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C01F-C114-E138-47FC-F766E7B1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809F-975A-57A1-D5F8-9673F7FFE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use DRAM for larger data which is shared between cores</a:t>
            </a:r>
          </a:p>
          <a:p>
            <a:r>
              <a:rPr lang="en-US" dirty="0"/>
              <a:t>CPUs: dozens of cores</a:t>
            </a:r>
          </a:p>
          <a:p>
            <a:r>
              <a:rPr lang="en-US" dirty="0"/>
              <a:t>GPU: thousands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62363-6400-4F99-252E-5B9E22615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05"/>
          <a:stretch/>
        </p:blipFill>
        <p:spPr>
          <a:xfrm>
            <a:off x="4109884" y="3429000"/>
            <a:ext cx="6577782" cy="2921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A9319-AC35-DBE2-BE2D-77EF2C7E32A4}"/>
              </a:ext>
            </a:extLst>
          </p:cNvPr>
          <p:cNvSpPr txBox="1"/>
          <p:nvPr/>
        </p:nvSpPr>
        <p:spPr>
          <a:xfrm>
            <a:off x="5211097" y="3032453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F5A05-AC46-5821-42C2-9418630680CA}"/>
              </a:ext>
            </a:extLst>
          </p:cNvPr>
          <p:cNvSpPr txBox="1"/>
          <p:nvPr/>
        </p:nvSpPr>
        <p:spPr>
          <a:xfrm>
            <a:off x="8755626" y="3032453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93DC6-7772-38B4-F8C0-59AFB5ED8FA4}"/>
              </a:ext>
            </a:extLst>
          </p:cNvPr>
          <p:cNvSpPr txBox="1"/>
          <p:nvPr/>
        </p:nvSpPr>
        <p:spPr>
          <a:xfrm>
            <a:off x="739877" y="4976634"/>
            <a:ext cx="3242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modern CPU cores usually have dedicated L2, although older ones might share a few L2 (as in figure)</a:t>
            </a:r>
          </a:p>
        </p:txBody>
      </p:sp>
    </p:spTree>
    <p:extLst>
      <p:ext uri="{BB962C8B-B14F-4D97-AF65-F5344CB8AC3E}">
        <p14:creationId xmlns:p14="http://schemas.microsoft.com/office/powerpoint/2010/main" val="61122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AD21-6061-76B2-696F-8D6A4055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vs.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4BF55-648A-2132-CAD9-7074FA7AC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1778" cy="4351338"/>
          </a:xfrm>
        </p:spPr>
        <p:txBody>
          <a:bodyPr>
            <a:normAutofit/>
          </a:bodyPr>
          <a:lstStyle/>
          <a:p>
            <a:r>
              <a:rPr lang="en-US" dirty="0"/>
              <a:t>Not all problems benefit from parallelization</a:t>
            </a:r>
          </a:p>
          <a:p>
            <a:endParaRPr lang="en-US" dirty="0"/>
          </a:p>
          <a:p>
            <a:r>
              <a:rPr lang="en-US" dirty="0"/>
              <a:t>Linear algebra is already parallelized in NumPy</a:t>
            </a:r>
          </a:p>
          <a:p>
            <a:pPr lvl="1"/>
            <a:r>
              <a:rPr lang="en-US" sz="2800" dirty="0"/>
              <a:t>BLAS and LAPACK libraries </a:t>
            </a:r>
          </a:p>
          <a:p>
            <a:endParaRPr lang="en-US" dirty="0"/>
          </a:p>
          <a:p>
            <a:r>
              <a:rPr lang="en-US" dirty="0"/>
              <a:t>Balance considerations in whether to split up cores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994F9-B40A-FBD9-CE82-3BF4BF8D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78" y="1090163"/>
            <a:ext cx="5871074" cy="51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46FC-8776-322C-6E08-33A32245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or Parallel? (or both)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CA6E-C941-D1A3-A41C-9AE1EBCCF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Multistep data-cleaning for a single file</a:t>
            </a:r>
          </a:p>
          <a:p>
            <a:pPr marL="0" indent="0">
              <a:buNone/>
            </a:pPr>
            <a:r>
              <a:rPr lang="en-US" dirty="0"/>
              <a:t>remove </a:t>
            </a:r>
            <a:r>
              <a:rPr lang="en-US" dirty="0" err="1"/>
              <a:t>nans</a:t>
            </a:r>
            <a:r>
              <a:rPr lang="en-US" dirty="0" err="1">
                <a:sym typeface="Wingdings" panose="05000000000000000000" pitchFamily="2" charset="2"/>
              </a:rPr>
              <a:t></a:t>
            </a:r>
            <a:r>
              <a:rPr lang="en-US" dirty="0" err="1"/>
              <a:t>interpolate</a:t>
            </a:r>
            <a:r>
              <a:rPr lang="en-US" dirty="0" err="1">
                <a:sym typeface="Wingdings" panose="05000000000000000000" pitchFamily="2" charset="2"/>
              </a:rPr>
              <a:t></a:t>
            </a:r>
            <a:r>
              <a:rPr lang="en-US" dirty="0" err="1"/>
              <a:t>smooth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Resampling data to build a null-distribution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a model for different parameter values</a:t>
            </a:r>
          </a:p>
        </p:txBody>
      </p:sp>
    </p:spTree>
    <p:extLst>
      <p:ext uri="{BB962C8B-B14F-4D97-AF65-F5344CB8AC3E}">
        <p14:creationId xmlns:p14="http://schemas.microsoft.com/office/powerpoint/2010/main" val="409250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D9BD-16A3-8A0A-819D-628EC1AE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problems have both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596C4-D86B-9C9E-25C2-3BC7D5D6B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760" y="1825625"/>
                <a:ext cx="564896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Serial-bottlenecks</a:t>
                </a:r>
              </a:p>
              <a:p>
                <a:endParaRPr lang="en-US" dirty="0"/>
              </a:p>
              <a:p>
                <a:r>
                  <a:rPr lang="en-US" dirty="0"/>
                  <a:t>Multiple Linear regression: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easy to parallelize for each row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but all rely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Minimal payoff in separating multivariate regressions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596C4-D86B-9C9E-25C2-3BC7D5D6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825625"/>
                <a:ext cx="5648960" cy="4351338"/>
              </a:xfrm>
              <a:blipFill>
                <a:blip r:embed="rId2"/>
                <a:stretch>
                  <a:fillRect l="-1942" t="-2381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E19314-686B-EEDD-7731-0AF10350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5625"/>
            <a:ext cx="6207760" cy="48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ADDA-CF9F-42BB-70B3-BC4AB8D2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Parallel Problems (non-exclusive)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F0A35-49A3-10BF-D39F-DDB729D92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Instructions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Single Instruction, Multiple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Message Passing Interface</a:t>
            </a:r>
          </a:p>
        </p:txBody>
      </p:sp>
    </p:spTree>
    <p:extLst>
      <p:ext uri="{BB962C8B-B14F-4D97-AF65-F5344CB8AC3E}">
        <p14:creationId xmlns:p14="http://schemas.microsoft.com/office/powerpoint/2010/main" val="95890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A746-9232-AD7A-65C2-246B983D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Issues in Parallel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B5DCB-2FA5-B078-0B07-0EE5B32B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each core get to see?</a:t>
            </a:r>
          </a:p>
          <a:p>
            <a:endParaRPr lang="en-US" dirty="0"/>
          </a:p>
          <a:p>
            <a:r>
              <a:rPr lang="en-US" dirty="0"/>
              <a:t>How to keep cores from overwriting each-other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prioritize access to shared resources?</a:t>
            </a:r>
          </a:p>
          <a:p>
            <a:endParaRPr lang="en-US" dirty="0"/>
          </a:p>
          <a:p>
            <a:r>
              <a:rPr lang="en-US" dirty="0"/>
              <a:t>Coordinating interacting-parallel processes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3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1067</Words>
  <Application>Microsoft Office PowerPoint</Application>
  <PresentationFormat>Widescreen</PresentationFormat>
  <Paragraphs>214</Paragraphs>
  <Slides>30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Wingdings</vt:lpstr>
      <vt:lpstr>Office Theme</vt:lpstr>
      <vt:lpstr>Parallel &amp; GPU Computing</vt:lpstr>
      <vt:lpstr>Learning Objectives</vt:lpstr>
      <vt:lpstr>Hardware Refresher</vt:lpstr>
      <vt:lpstr>The Hardware</vt:lpstr>
      <vt:lpstr>Serial vs. Parallel</vt:lpstr>
      <vt:lpstr>Serial or Parallel? (or both)</vt:lpstr>
      <vt:lpstr>Many problems have both</vt:lpstr>
      <vt:lpstr>Types of Parallel Problems (non-exclusive)</vt:lpstr>
      <vt:lpstr>Some Issues in Parallel Processing</vt:lpstr>
      <vt:lpstr>The Multiprocessing Package</vt:lpstr>
      <vt:lpstr>Multiprocessing Programming</vt:lpstr>
      <vt:lpstr>Processor-Class Parallel</vt:lpstr>
      <vt:lpstr>Setup for parallel pizza</vt:lpstr>
      <vt:lpstr>Processor-Class Parallel</vt:lpstr>
      <vt:lpstr>Processor-Class Parallel</vt:lpstr>
      <vt:lpstr>Processor-Class Parallel</vt:lpstr>
      <vt:lpstr>Getting data from the Queue</vt:lpstr>
      <vt:lpstr>Parallel Pools</vt:lpstr>
      <vt:lpstr>Pool Example</vt:lpstr>
      <vt:lpstr>Practice</vt:lpstr>
      <vt:lpstr>The Hardware</vt:lpstr>
      <vt:lpstr>Why this matters</vt:lpstr>
      <vt:lpstr>Why this matters</vt:lpstr>
      <vt:lpstr>PowerPoint Presentation</vt:lpstr>
      <vt:lpstr>FYI—what’s this got to do with graphics?</vt:lpstr>
      <vt:lpstr>CPU-GPU Interface</vt:lpstr>
      <vt:lpstr>Model Training with GPU</vt:lpstr>
      <vt:lpstr>General GPU with Numba</vt:lpstr>
      <vt:lpstr>Minimizing Transfers with Numba</vt:lpstr>
      <vt:lpstr>Learning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Singh, Matthew</dc:creator>
  <cp:lastModifiedBy>Singh, Matthew</cp:lastModifiedBy>
  <cp:revision>116</cp:revision>
  <dcterms:created xsi:type="dcterms:W3CDTF">2024-11-18T22:39:15Z</dcterms:created>
  <dcterms:modified xsi:type="dcterms:W3CDTF">2024-11-20T19:21:54Z</dcterms:modified>
</cp:coreProperties>
</file>